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Fira Sans Extra Condensed Medium"/>
      <p:regular r:id="rId14"/>
      <p:bold r:id="rId15"/>
      <p:italic r:id="rId16"/>
      <p:boldItalic r:id="rId17"/>
    </p:embeddedFont>
    <p:embeddedFont>
      <p:font typeface="Assistant"/>
      <p:regular r:id="rId18"/>
      <p:bold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oboto Condensed Light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  <p:embeddedFont>
      <p:font typeface="JetBrains Mon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8" Type="http://schemas.openxmlformats.org/officeDocument/2006/relationships/font" Target="fonts/Exo2-regular.fntdata"/><Relationship Id="rId27" Type="http://schemas.openxmlformats.org/officeDocument/2006/relationships/font" Target="fonts/RobotoCondensed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11" Type="http://schemas.openxmlformats.org/officeDocument/2006/relationships/slide" Target="slides/slide7.xml"/><Relationship Id="rId33" Type="http://schemas.openxmlformats.org/officeDocument/2006/relationships/font" Target="fonts/JetBrainsMonoLight-bold.fntdata"/><Relationship Id="rId10" Type="http://schemas.openxmlformats.org/officeDocument/2006/relationships/slide" Target="slides/slide6.xml"/><Relationship Id="rId32" Type="http://schemas.openxmlformats.org/officeDocument/2006/relationships/font" Target="fonts/JetBrainsMonoLight-regular.fntdata"/><Relationship Id="rId13" Type="http://schemas.openxmlformats.org/officeDocument/2006/relationships/slide" Target="slides/slide9.xml"/><Relationship Id="rId35" Type="http://schemas.openxmlformats.org/officeDocument/2006/relationships/font" Target="fonts/JetBrainsMon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JetBrainsMonoLight-italic.fntdata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19" Type="http://schemas.openxmlformats.org/officeDocument/2006/relationships/font" Target="fonts/Assistant-bold.fntdata"/><Relationship Id="rId18" Type="http://schemas.openxmlformats.org/officeDocument/2006/relationships/font" Target="fonts/Assistan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431062f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431062f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431062f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431062f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31062f7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431062f7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143761b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143761b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9d579266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9d579266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9d579266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9d579266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9d579266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9d579266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9d579266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9d579266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3" type="ctrTitle"/>
          </p:nvPr>
        </p:nvSpPr>
        <p:spPr>
          <a:xfrm>
            <a:off x="136650" y="1210350"/>
            <a:ext cx="8870700" cy="27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ECCS 1721 Digital Logic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Serial Communication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870650" y="890425"/>
            <a:ext cx="6499200" cy="373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So far our hardware descriptions have had inputs of 16 bits or less.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Modern computers and devices have word sizes of 32 or 64 bits.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Almost</a:t>
            </a:r>
            <a:r>
              <a:rPr lang="en" sz="1300"/>
              <a:t> any practical application </a:t>
            </a:r>
            <a:r>
              <a:rPr lang="en" sz="1300"/>
              <a:t>requires</a:t>
            </a:r>
            <a:r>
              <a:rPr lang="en" sz="1300"/>
              <a:t> the transmission of an </a:t>
            </a:r>
            <a:r>
              <a:rPr lang="en" sz="1300"/>
              <a:t>arbitrary</a:t>
            </a:r>
            <a:r>
              <a:rPr lang="en" sz="1300"/>
              <a:t> </a:t>
            </a:r>
            <a:r>
              <a:rPr lang="en" sz="1300"/>
              <a:t>amount</a:t>
            </a:r>
            <a:r>
              <a:rPr lang="en" sz="1300"/>
              <a:t> of data</a:t>
            </a:r>
            <a:r>
              <a:rPr lang="en" sz="1300"/>
              <a:t>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you want to transfer a gigabyte of data to your friend quickly, how do you do it?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Having one wire for each bit means you would have around 1 billion wires, which is impractical from both a physical and financial point of view.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Many different </a:t>
            </a:r>
            <a:r>
              <a:rPr i="1" lang="en" sz="1300"/>
              <a:t>serial</a:t>
            </a:r>
            <a:r>
              <a:rPr lang="en" sz="1300"/>
              <a:t> communication protocols have been invented to address the shortcomings of </a:t>
            </a:r>
            <a:r>
              <a:rPr i="1" lang="en" sz="1300"/>
              <a:t>parallel</a:t>
            </a:r>
            <a:r>
              <a:rPr lang="en" sz="1300"/>
              <a:t> communication.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Here, </a:t>
            </a:r>
            <a:r>
              <a:rPr i="1" lang="en" sz="1300"/>
              <a:t>serial</a:t>
            </a:r>
            <a:r>
              <a:rPr lang="en" sz="1300"/>
              <a:t> refers to bits being transmitted </a:t>
            </a:r>
            <a:r>
              <a:rPr i="1" lang="en" sz="1300"/>
              <a:t>in series</a:t>
            </a:r>
            <a:r>
              <a:rPr lang="en" sz="1300"/>
              <a:t>, i.e., one after another, or </a:t>
            </a:r>
            <a:r>
              <a:rPr i="1" lang="en" sz="1300"/>
              <a:t>sequentially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Serial communication is used everywhere.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Almost all modern long-distance networking is serial.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USB stands for Universal Serial Bus – any USB device uses serial communication.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Hard drives and some solid state drives use SATA, or Serial Advanced Technology Attachment.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PCI Express, which you may know as the port for a PC graphics card, is serial-based.</a:t>
            </a:r>
            <a:endParaRPr sz="1300"/>
          </a:p>
        </p:txBody>
      </p:sp>
      <p:sp>
        <p:nvSpPr>
          <p:cNvPr id="149" name="Google Shape;149;p30"/>
          <p:cNvSpPr txBox="1"/>
          <p:nvPr>
            <p:ph type="ctrTitle"/>
          </p:nvPr>
        </p:nvSpPr>
        <p:spPr>
          <a:xfrm>
            <a:off x="870650" y="338125"/>
            <a:ext cx="5214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COMMUNICATION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870650" y="890425"/>
            <a:ext cx="8073000" cy="3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UART, or </a:t>
            </a:r>
            <a:r>
              <a:rPr lang="en" sz="1300">
                <a:solidFill>
                  <a:schemeClr val="hlink"/>
                </a:solidFill>
              </a:rPr>
              <a:t>Universal Asynchronous Receiver/Transmitter, is a common serial communication protocol.</a:t>
            </a:r>
            <a:endParaRPr sz="1300">
              <a:solidFill>
                <a:schemeClr val="hlink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●"/>
            </a:pPr>
            <a:r>
              <a:rPr lang="en" sz="1300">
                <a:solidFill>
                  <a:schemeClr val="hlink"/>
                </a:solidFill>
              </a:rPr>
              <a:t>A UART </a:t>
            </a:r>
            <a:r>
              <a:rPr i="1" lang="en" sz="1300">
                <a:solidFill>
                  <a:schemeClr val="hlink"/>
                </a:solidFill>
              </a:rPr>
              <a:t>frame</a:t>
            </a:r>
            <a:r>
              <a:rPr lang="en" sz="1300">
                <a:solidFill>
                  <a:schemeClr val="hlink"/>
                </a:solidFill>
              </a:rPr>
              <a:t>, the smallest unit of data transmitted over a UART connection, has the following parameters:</a:t>
            </a:r>
            <a:endParaRPr sz="1300">
              <a:solidFill>
                <a:schemeClr val="hlink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○"/>
            </a:pPr>
            <a:r>
              <a:rPr lang="en" sz="1300">
                <a:solidFill>
                  <a:schemeClr val="hlink"/>
                </a:solidFill>
              </a:rPr>
              <a:t>Baud rate – a previously agreed upon rate of data transmission</a:t>
            </a:r>
            <a:endParaRPr sz="1300">
              <a:solidFill>
                <a:schemeClr val="hlink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○"/>
            </a:pPr>
            <a:r>
              <a:rPr lang="en" sz="1300">
                <a:solidFill>
                  <a:schemeClr val="hlink"/>
                </a:solidFill>
              </a:rPr>
              <a:t>Number of data bits</a:t>
            </a:r>
            <a:endParaRPr sz="1300">
              <a:solidFill>
                <a:schemeClr val="hlink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○"/>
            </a:pPr>
            <a:r>
              <a:rPr lang="en" sz="1300">
                <a:solidFill>
                  <a:schemeClr val="hlink"/>
                </a:solidFill>
              </a:rPr>
              <a:t>Number of parity bits</a:t>
            </a:r>
            <a:endParaRPr sz="1300">
              <a:solidFill>
                <a:schemeClr val="hlink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○"/>
            </a:pPr>
            <a:r>
              <a:rPr lang="en" sz="1300">
                <a:solidFill>
                  <a:schemeClr val="hlink"/>
                </a:solidFill>
              </a:rPr>
              <a:t>Number of stop bits</a:t>
            </a:r>
            <a:endParaRPr sz="1300">
              <a:solidFill>
                <a:schemeClr val="hlink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●"/>
            </a:pPr>
            <a:r>
              <a:rPr lang="en" sz="1300">
                <a:solidFill>
                  <a:schemeClr val="hlink"/>
                </a:solidFill>
              </a:rPr>
              <a:t>For this lab, we will use a baud rate of 9600 (the most common), 8 data bits (i.e., one byte), no parity bits, and 1 stop bit.</a:t>
            </a:r>
            <a:endParaRPr sz="1300">
              <a:solidFill>
                <a:schemeClr val="hlink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○"/>
            </a:pPr>
            <a:r>
              <a:rPr lang="en" sz="1300">
                <a:solidFill>
                  <a:schemeClr val="hlink"/>
                </a:solidFill>
              </a:rPr>
              <a:t>The latter three parameters are denoted </a:t>
            </a:r>
            <a:r>
              <a:rPr b="1" lang="en" sz="13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8N1</a:t>
            </a:r>
            <a:r>
              <a:rPr lang="en" sz="1300">
                <a:solidFill>
                  <a:schemeClr val="hlink"/>
                </a:solidFill>
              </a:rPr>
              <a:t>, for 8 data bits, no parity bits, and 1 stop bit.</a:t>
            </a:r>
            <a:endParaRPr sz="13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hlink"/>
              </a:solidFill>
            </a:endParaRPr>
          </a:p>
        </p:txBody>
      </p:sp>
      <p:sp>
        <p:nvSpPr>
          <p:cNvPr id="155" name="Google Shape;155;p31"/>
          <p:cNvSpPr txBox="1"/>
          <p:nvPr>
            <p:ph type="ctrTitle"/>
          </p:nvPr>
        </p:nvSpPr>
        <p:spPr>
          <a:xfrm>
            <a:off x="870650" y="338125"/>
            <a:ext cx="5214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UART PROTOCOL</a:t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00" y="3219975"/>
            <a:ext cx="3624301" cy="130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31"/>
          <p:cNvSpPr txBox="1"/>
          <p:nvPr/>
        </p:nvSpPr>
        <p:spPr>
          <a:xfrm>
            <a:off x="1420000" y="4526100"/>
            <a:ext cx="35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https://www.researchgate.net/figure/8N1-Data-Transmission_fig1_4253336</a:t>
            </a:r>
            <a:endParaRPr sz="8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05325" y="890425"/>
            <a:ext cx="30453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/>
              <a:t>The serial transceiver we will use for this lab is structured as shown on the right.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/>
              <a:t>The FPGA board has dedicated TX (transmitter) and RX (receiver) pins attached to the micro-USB port.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These are routed to the actual transceiver module.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customizable hardware container will contain the device under test, which in this lab will be a priority encoder, decoder, or barrel shifter.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clock wizard is an IP (intellectual property) block which provides a cleanly divided clock using the MMCM (mixed-mode clock manager) and PLLs (phase-locked loops) on the FPGA.</a:t>
            </a:r>
            <a:endParaRPr/>
          </a:p>
        </p:txBody>
      </p:sp>
      <p:sp>
        <p:nvSpPr>
          <p:cNvPr id="163" name="Google Shape;163;p32"/>
          <p:cNvSpPr txBox="1"/>
          <p:nvPr>
            <p:ph type="ctrTitle"/>
          </p:nvPr>
        </p:nvSpPr>
        <p:spPr>
          <a:xfrm>
            <a:off x="870650" y="338125"/>
            <a:ext cx="5214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TRANSCEIVER</a:t>
            </a:r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3389053" y="4755969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https://github.com/ALUminaries/Serial-Transceiver</a:t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051" y="1031485"/>
            <a:ext cx="5541325" cy="372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305325" y="890425"/>
            <a:ext cx="30453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lang="en"/>
              <a:t>transceiver</a:t>
            </a:r>
            <a:r>
              <a:rPr lang="en"/>
              <a:t> submodule has three stages: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</a:pPr>
            <a:r>
              <a:rPr lang="en"/>
              <a:t>Receiving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</a:pPr>
            <a:r>
              <a:rPr lang="en"/>
              <a:t>Processing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</a:pPr>
            <a:r>
              <a:rPr lang="en"/>
              <a:t>Transmitting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the receiving stage, it will wait until a start bit is received, then prepare to receive one byte.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hardware will accept a predetermined number of bytes before continuing to the processing stage.</a:t>
            </a:r>
            <a:endParaRPr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During the processing stage, which is typically very fast, the transceiver will transfer the data in parallel to the hardware (ex. 2LPE) and await a done signal from the hardware.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At the transmitting stage, the hardware will loop through and transmit each byte before going idle until reset.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33"/>
          <p:cNvSpPr txBox="1"/>
          <p:nvPr>
            <p:ph type="ctrTitle"/>
          </p:nvPr>
        </p:nvSpPr>
        <p:spPr>
          <a:xfrm>
            <a:off x="870650" y="338125"/>
            <a:ext cx="5214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TRANSCEIVER MODULE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925" y="941250"/>
            <a:ext cx="5488576" cy="37959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05325" y="890425"/>
            <a:ext cx="30453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/>
              <a:t>Note: you do not need to memorize this diagram, only to </a:t>
            </a:r>
            <a:r>
              <a:rPr lang="en"/>
              <a:t>have</a:t>
            </a:r>
            <a:r>
              <a:rPr lang="en"/>
              <a:t> an idea of what is happening inside the transceiver.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/>
              <a:t>You will notice that this state machine has only byte-level granularity; it does not handle individual bits.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lang="en"/>
              <a:t>Each byte is handled by the actual receiver and transmitter submodules.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lang="en"/>
              <a:t>The transceiver module is more like a manager for both of them.</a:t>
            </a:r>
            <a:endParaRPr/>
          </a:p>
        </p:txBody>
      </p:sp>
      <p:sp>
        <p:nvSpPr>
          <p:cNvPr id="178" name="Google Shape;178;p34"/>
          <p:cNvSpPr txBox="1"/>
          <p:nvPr>
            <p:ph type="ctrTitle"/>
          </p:nvPr>
        </p:nvSpPr>
        <p:spPr>
          <a:xfrm>
            <a:off x="870650" y="338125"/>
            <a:ext cx="57348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TRANSCEIVER MODULE (CONTINUED)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925" y="941250"/>
            <a:ext cx="5488576" cy="37959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305325" y="890425"/>
            <a:ext cx="46818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receiver has an input (from the RX pin).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reads </a:t>
            </a:r>
            <a:r>
              <a:rPr lang="en"/>
              <a:t>this input four times per second, and samples it at the middle to ensure the result is stable.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lang="en"/>
              <a:t>This helps to ensure timing, since UART is asynchronous.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Again note that this submodule handles one byte per full loop.</a:t>
            </a:r>
            <a:endParaRPr/>
          </a:p>
        </p:txBody>
      </p:sp>
      <p:sp>
        <p:nvSpPr>
          <p:cNvPr id="185" name="Google Shape;185;p35"/>
          <p:cNvSpPr txBox="1"/>
          <p:nvPr>
            <p:ph type="ctrTitle"/>
          </p:nvPr>
        </p:nvSpPr>
        <p:spPr>
          <a:xfrm>
            <a:off x="870650" y="338125"/>
            <a:ext cx="57348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SUBMODULE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674" y="283925"/>
            <a:ext cx="3226999" cy="456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305325" y="890425"/>
            <a:ext cx="33498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transmitter has an </a:t>
            </a:r>
            <a:r>
              <a:rPr lang="en"/>
              <a:t>output</a:t>
            </a:r>
            <a:r>
              <a:rPr lang="en"/>
              <a:t> (the TX pin).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also has a buffer (</a:t>
            </a:r>
            <a:r>
              <a:rPr lang="en" sz="1000">
                <a:latin typeface="JetBrains Mono Light"/>
                <a:ea typeface="JetBrains Mono Light"/>
                <a:cs typeface="JetBrains Mono Light"/>
                <a:sym typeface="JetBrains Mono Light"/>
              </a:rPr>
              <a:t>bit_buffer</a:t>
            </a:r>
            <a:r>
              <a:rPr lang="en"/>
              <a:t>) which the state machine writes to synchronously.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lang="en"/>
              <a:t>The output takes the value of this buffer asynchronously.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Like the receiver, this submodule handles one byte per full loop.</a:t>
            </a:r>
            <a:endParaRPr/>
          </a:p>
        </p:txBody>
      </p:sp>
      <p:sp>
        <p:nvSpPr>
          <p:cNvPr id="192" name="Google Shape;192;p36"/>
          <p:cNvSpPr txBox="1"/>
          <p:nvPr>
            <p:ph type="ctrTitle"/>
          </p:nvPr>
        </p:nvSpPr>
        <p:spPr>
          <a:xfrm>
            <a:off x="870650" y="338125"/>
            <a:ext cx="57348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TRANSMITTER </a:t>
            </a:r>
            <a:r>
              <a:rPr lang="en"/>
              <a:t>SUBMODULE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00" y="890425"/>
            <a:ext cx="4266949" cy="396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7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7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